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57" r:id="rId4"/>
    <p:sldId id="261" r:id="rId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2"/>
  </p:normalViewPr>
  <p:slideViewPr>
    <p:cSldViewPr snapToGrid="0" snapToObjects="1">
      <p:cViewPr varScale="1">
        <p:scale>
          <a:sx n="91" d="100"/>
          <a:sy n="91" d="100"/>
        </p:scale>
        <p:origin x="170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15"/>
          <c:y val="0.28563"/>
          <c:w val="0.85485"/>
          <c:h val="0.567768999999999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Valide</c:v>
                </c:pt>
              </c:strCache>
            </c:strRef>
          </c:tx>
          <c:spPr>
            <a:solidFill>
              <a:srgbClr val="5B9BD5"/>
            </a:solidFill>
            <a:ln w="6350" cap="flat">
              <a:solidFill>
                <a:srgbClr val="FFFFFF"/>
              </a:solidFill>
              <a:prstDash val="solid"/>
              <a:miter lim="8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Calibri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2894</c:v>
                </c:pt>
                <c:pt idx="1">
                  <c:v>3086</c:v>
                </c:pt>
                <c:pt idx="2">
                  <c:v>2571</c:v>
                </c:pt>
                <c:pt idx="3">
                  <c:v>2736</c:v>
                </c:pt>
                <c:pt idx="4">
                  <c:v>2224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88-AF43-A99E-38F0ECE009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 Conforme</c:v>
                </c:pt>
              </c:strCache>
            </c:strRef>
          </c:tx>
          <c:spPr>
            <a:solidFill>
              <a:srgbClr val="ED7D31"/>
            </a:solidFill>
            <a:ln w="6350" cap="flat">
              <a:solidFill>
                <a:srgbClr val="FFFFFF"/>
              </a:solidFill>
              <a:prstDash val="solid"/>
              <a:miter lim="800000"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149</c:v>
                </c:pt>
                <c:pt idx="1">
                  <c:v>74</c:v>
                </c:pt>
                <c:pt idx="2">
                  <c:v>132</c:v>
                </c:pt>
                <c:pt idx="3">
                  <c:v>103</c:v>
                </c:pt>
                <c:pt idx="4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88-AF43-A99E-38F0ECE0092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Refusée</c:v>
                </c:pt>
              </c:strCache>
            </c:strRef>
          </c:tx>
          <c:spPr>
            <a:solidFill>
              <a:srgbClr val="A5A5A5"/>
            </a:solidFill>
            <a:ln w="6350" cap="flat">
              <a:solidFill>
                <a:srgbClr val="FFFFFF"/>
              </a:solidFill>
              <a:prstDash val="solid"/>
              <a:miter lim="800000"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88</c:v>
                </c:pt>
                <c:pt idx="1">
                  <c:v>74</c:v>
                </c:pt>
                <c:pt idx="2">
                  <c:v>85</c:v>
                </c:pt>
                <c:pt idx="3">
                  <c:v>66</c:v>
                </c:pt>
                <c:pt idx="4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88-AF43-A99E-38F0ECE0092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Rebutée</c:v>
                </c:pt>
              </c:strCache>
            </c:strRef>
          </c:tx>
          <c:spPr>
            <a:solidFill>
              <a:srgbClr val="FFC000"/>
            </a:solidFill>
            <a:ln w="6350" cap="flat">
              <a:solidFill>
                <a:srgbClr val="FFFFFF"/>
              </a:solidFill>
              <a:prstDash val="solid"/>
              <a:miter lim="800000"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9</c:v>
                </c:pt>
                <c:pt idx="1">
                  <c:v>10</c:v>
                </c:pt>
                <c:pt idx="2">
                  <c:v>15</c:v>
                </c:pt>
                <c:pt idx="3">
                  <c:v>12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88-AF43-A99E-38F0ECE009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low"/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miter lim="800000"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1800" b="0" i="0" u="none" strike="noStrike">
                <a:solidFill>
                  <a:srgbClr val="000000"/>
                </a:solidFill>
                <a:latin typeface="Calibri"/>
              </a:defRPr>
            </a:pPr>
            <a:endParaRPr lang="fr-FR"/>
          </a:p>
        </c:txPr>
        <c:crossAx val="2094734552"/>
        <c:crosses val="autoZero"/>
        <c:crossBetween val="between"/>
        <c:majorUnit val="1000"/>
        <c:minorUnit val="500"/>
      </c:valAx>
      <c:spPr>
        <a:solidFill>
          <a:srgbClr val="FFFFFF"/>
        </a:solidFill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3.3768039517049507E-2"/>
          <c:y val="8.0699624440945611E-2"/>
          <c:w val="0.96623199999999998"/>
          <c:h val="0.215421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Calibri"/>
            </a:defRPr>
          </a:pPr>
          <a:endParaRPr lang="fr-FR"/>
        </a:p>
      </c:txPr>
    </c:legend>
    <c:plotVisOnly val="1"/>
    <c:dispBlanksAs val="gap"/>
    <c:showDLblsOverMax val="1"/>
  </c:chart>
  <c:spPr>
    <a:solidFill>
      <a:srgbClr val="FFFFFF"/>
    </a:solidFill>
    <a:ln w="12700" cap="flat">
      <a:solidFill>
        <a:srgbClr val="888888"/>
      </a:solidFill>
      <a:prstDash val="solid"/>
      <a:miter lim="800000"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5111" y="44450"/>
            <a:ext cx="1177927" cy="8763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age.jpeg" descr="image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387350"/>
            <a:ext cx="1998664" cy="1997075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04293"/>
            <a:ext cx="258623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256728" y="6404293"/>
            <a:ext cx="258623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98989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22860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27432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3200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3657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tiv@plongee-gironde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V – Support CODEP33"/>
          <p:cNvSpPr txBox="1">
            <a:spLocks noGrp="1"/>
          </p:cNvSpPr>
          <p:nvPr>
            <p:ph type="title" idx="4294967295"/>
          </p:nvPr>
        </p:nvSpPr>
        <p:spPr>
          <a:xfrm>
            <a:off x="2133451" y="207111"/>
            <a:ext cx="5156349" cy="65072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548640">
              <a:defRPr sz="3600" cap="all">
                <a:solidFill>
                  <a:srgbClr val="2E75B6"/>
                </a:solidFill>
                <a:effectLst>
                  <a:outerShdw blurRad="25400" dist="2286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dirty="0"/>
              <a:t>TIV – </a:t>
            </a:r>
            <a:r>
              <a:rPr lang="fr-FR" dirty="0"/>
              <a:t>Inspections</a:t>
            </a:r>
            <a:r>
              <a:rPr dirty="0"/>
              <a:t> CODEP33</a:t>
            </a:r>
          </a:p>
        </p:txBody>
      </p:sp>
      <p:graphicFrame>
        <p:nvGraphicFramePr>
          <p:cNvPr id="7" name="Graphique 2D à colonnes empilées">
            <a:extLst>
              <a:ext uri="{FF2B5EF4-FFF2-40B4-BE49-F238E27FC236}">
                <a16:creationId xmlns:a16="http://schemas.microsoft.com/office/drawing/2014/main" id="{0E322976-69E5-5944-A355-CA7AAF646A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710185"/>
              </p:ext>
            </p:extLst>
          </p:nvPr>
        </p:nvGraphicFramePr>
        <p:xfrm>
          <a:off x="560193" y="1139754"/>
          <a:ext cx="7106699" cy="4388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0443191-4610-9C45-AA17-0461EB9D5A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280252"/>
              </p:ext>
            </p:extLst>
          </p:nvPr>
        </p:nvGraphicFramePr>
        <p:xfrm>
          <a:off x="560193" y="5810520"/>
          <a:ext cx="4024044" cy="668655"/>
        </p:xfrm>
        <a:graphic>
          <a:graphicData uri="http://schemas.openxmlformats.org/drawingml/2006/table">
            <a:tbl>
              <a:tblPr/>
              <a:tblGrid>
                <a:gridCol w="560842">
                  <a:extLst>
                    <a:ext uri="{9D8B030D-6E8A-4147-A177-3AD203B41FA5}">
                      <a16:colId xmlns:a16="http://schemas.microsoft.com/office/drawing/2014/main" val="813272704"/>
                    </a:ext>
                  </a:extLst>
                </a:gridCol>
                <a:gridCol w="953433">
                  <a:extLst>
                    <a:ext uri="{9D8B030D-6E8A-4147-A177-3AD203B41FA5}">
                      <a16:colId xmlns:a16="http://schemas.microsoft.com/office/drawing/2014/main" val="1047991325"/>
                    </a:ext>
                  </a:extLst>
                </a:gridCol>
                <a:gridCol w="827242">
                  <a:extLst>
                    <a:ext uri="{9D8B030D-6E8A-4147-A177-3AD203B41FA5}">
                      <a16:colId xmlns:a16="http://schemas.microsoft.com/office/drawing/2014/main" val="1969961949"/>
                    </a:ext>
                  </a:extLst>
                </a:gridCol>
                <a:gridCol w="1682527">
                  <a:extLst>
                    <a:ext uri="{9D8B030D-6E8A-4147-A177-3AD203B41FA5}">
                      <a16:colId xmlns:a16="http://schemas.microsoft.com/office/drawing/2014/main" val="3078366092"/>
                    </a:ext>
                  </a:extLst>
                </a:gridCol>
              </a:tblGrid>
              <a:tr h="1905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Blocs Enregistrés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1700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Structure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Licencié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Structures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50374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74131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B838B77E-470E-B84E-8520-EB047289D93F}"/>
              </a:ext>
            </a:extLst>
          </p:cNvPr>
          <p:cNvSpPr txBox="1"/>
          <p:nvPr/>
        </p:nvSpPr>
        <p:spPr>
          <a:xfrm>
            <a:off x="6485209" y="3116403"/>
            <a:ext cx="1308295" cy="400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En cours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D8621BE-FA2A-8541-9B8D-937B7D66751B}"/>
              </a:ext>
            </a:extLst>
          </p:cNvPr>
          <p:cNvSpPr txBox="1"/>
          <p:nvPr/>
        </p:nvSpPr>
        <p:spPr>
          <a:xfrm>
            <a:off x="4836631" y="5960183"/>
            <a:ext cx="3747176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Inspections annuelles obligatoires ! 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BE788CE-5D0B-474E-A8C5-3F2704D15B42}"/>
              </a:ext>
            </a:extLst>
          </p:cNvPr>
          <p:cNvSpPr/>
          <p:nvPr/>
        </p:nvSpPr>
        <p:spPr>
          <a:xfrm>
            <a:off x="6485209" y="3967089"/>
            <a:ext cx="1181683" cy="422031"/>
          </a:xfrm>
          <a:prstGeom prst="ellipse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5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EC1E6076-EEC4-A444-A05F-F956E9CDB9D8}"/>
              </a:ext>
            </a:extLst>
          </p:cNvPr>
          <p:cNvSpPr/>
          <p:nvPr/>
        </p:nvSpPr>
        <p:spPr>
          <a:xfrm>
            <a:off x="321866" y="6118495"/>
            <a:ext cx="1181683" cy="422031"/>
          </a:xfrm>
          <a:prstGeom prst="ellipse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5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re 1"/>
          <p:cNvSpPr txBox="1"/>
          <p:nvPr/>
        </p:nvSpPr>
        <p:spPr>
          <a:xfrm>
            <a:off x="1851180" y="126852"/>
            <a:ext cx="5768820" cy="716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b">
            <a:normAutofit/>
          </a:bodyPr>
          <a:lstStyle/>
          <a:p>
            <a:pPr algn="ctr" defTabSz="612648">
              <a:lnSpc>
                <a:spcPct val="90000"/>
              </a:lnSpc>
              <a:defRPr sz="4000">
                <a:solidFill>
                  <a:srgbClr val="2E75B6"/>
                </a:solidFill>
                <a:effectLst>
                  <a:outerShdw blurRad="25400" dist="25527" dir="2700000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TIV – FORMATIONS</a:t>
            </a:r>
            <a:endParaRPr cap="all" dirty="0"/>
          </a:p>
        </p:txBody>
      </p:sp>
      <p:sp>
        <p:nvSpPr>
          <p:cNvPr id="54" name="PM : Nombre TIV CODEP 33 2018…"/>
          <p:cNvSpPr txBox="1"/>
          <p:nvPr/>
        </p:nvSpPr>
        <p:spPr>
          <a:xfrm>
            <a:off x="368097" y="4440511"/>
            <a:ext cx="3416112" cy="978725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lnSpc>
                <a:spcPct val="90000"/>
              </a:lnSpc>
              <a:defRPr sz="1600" u="sng" cap="all">
                <a:latin typeface="+mj-lt"/>
                <a:ea typeface="+mj-ea"/>
                <a:cs typeface="+mj-cs"/>
                <a:sym typeface="Calibri"/>
              </a:defRPr>
            </a:pPr>
            <a:r>
              <a:rPr sz="1600" b="1" dirty="0" err="1"/>
              <a:t>Nombre</a:t>
            </a:r>
            <a:r>
              <a:rPr sz="1600" b="1" dirty="0"/>
              <a:t> TIV CODEP 33</a:t>
            </a:r>
            <a:r>
              <a:rPr lang="fr-FR" sz="1600" b="1" dirty="0"/>
              <a:t> (28/08/21)</a:t>
            </a:r>
            <a:endParaRPr sz="1600" b="1" dirty="0"/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lang="fr-FR" sz="1600" dirty="0"/>
              <a:t>438</a:t>
            </a:r>
            <a:r>
              <a:rPr sz="1600" dirty="0"/>
              <a:t> TIV </a:t>
            </a:r>
            <a:r>
              <a:rPr sz="1600" dirty="0" err="1"/>
              <a:t>déclarés</a:t>
            </a:r>
            <a:endParaRPr sz="1600" dirty="0"/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sz="1600" dirty="0"/>
              <a:t>3</a:t>
            </a:r>
            <a:r>
              <a:rPr lang="fr-FR" sz="1600" dirty="0"/>
              <a:t>37</a:t>
            </a:r>
            <a:r>
              <a:rPr sz="1600" dirty="0"/>
              <a:t> TIV </a:t>
            </a:r>
            <a:r>
              <a:rPr sz="1600" dirty="0" err="1"/>
              <a:t>réellement</a:t>
            </a:r>
            <a:r>
              <a:rPr sz="1600" dirty="0"/>
              <a:t> </a:t>
            </a:r>
            <a:r>
              <a:rPr sz="1600" dirty="0" err="1"/>
              <a:t>actifs</a:t>
            </a:r>
            <a:endParaRPr lang="fr-FR" sz="1600" dirty="0"/>
          </a:p>
          <a:p>
            <a:pPr marL="800100" lvl="1" indent="-342900">
              <a:lnSpc>
                <a:spcPct val="9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lang="fr-FR" sz="1600" dirty="0">
                <a:solidFill>
                  <a:srgbClr val="FF0000"/>
                </a:solidFill>
              </a:rPr>
              <a:t>177 à recycler avant 31/12/21</a:t>
            </a:r>
            <a:endParaRPr sz="1600" dirty="0">
              <a:solidFill>
                <a:srgbClr val="FF000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7624733-42F1-4C45-8709-F4C87465A80C}"/>
              </a:ext>
            </a:extLst>
          </p:cNvPr>
          <p:cNvSpPr txBox="1"/>
          <p:nvPr/>
        </p:nvSpPr>
        <p:spPr>
          <a:xfrm>
            <a:off x="368097" y="1495655"/>
            <a:ext cx="3416112" cy="2554541"/>
          </a:xfrm>
          <a:prstGeom prst="rect">
            <a:avLst/>
          </a:prstGeom>
          <a:noFill/>
          <a:ln w="12700" cap="flat">
            <a:solidFill>
              <a:srgbClr val="00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fr-FR" sz="1600" b="1" dirty="0"/>
              <a:t>Bilan Formations 2020-2021</a:t>
            </a:r>
          </a:p>
          <a:p>
            <a:endParaRPr lang="fr-FR" sz="1600" dirty="0"/>
          </a:p>
          <a:p>
            <a:r>
              <a:rPr lang="fr-FR" sz="1600" b="1" dirty="0"/>
              <a:t>Initiale</a:t>
            </a:r>
            <a:r>
              <a:rPr lang="fr-FR" sz="1600" dirty="0"/>
              <a:t> </a:t>
            </a:r>
          </a:p>
          <a:p>
            <a:r>
              <a:rPr lang="fr-FR" sz="1600" dirty="0"/>
              <a:t>3/4 octobre 2020 : 16 stagiaires</a:t>
            </a:r>
          </a:p>
          <a:p>
            <a:endParaRPr lang="fr-FR" sz="1600" dirty="0"/>
          </a:p>
          <a:p>
            <a:r>
              <a:rPr lang="fr-FR" sz="1600" b="1" dirty="0"/>
              <a:t>Recyclages </a:t>
            </a:r>
          </a:p>
          <a:p>
            <a:r>
              <a:rPr lang="fr-FR" sz="1600" dirty="0"/>
              <a:t>14 novembre 2020 : annulée </a:t>
            </a:r>
            <a:r>
              <a:rPr lang="fr-FR" sz="1600" dirty="0" err="1"/>
              <a:t>covid</a:t>
            </a:r>
            <a:endParaRPr lang="fr-FR" sz="1600" dirty="0"/>
          </a:p>
          <a:p>
            <a:r>
              <a:rPr lang="fr-FR" sz="1600" dirty="0"/>
              <a:t>5 décembre 2020 : annulée </a:t>
            </a:r>
            <a:r>
              <a:rPr lang="fr-FR" sz="1600" dirty="0" err="1"/>
              <a:t>covid</a:t>
            </a:r>
            <a:endParaRPr lang="fr-FR" sz="1600" dirty="0"/>
          </a:p>
          <a:p>
            <a:r>
              <a:rPr lang="fr-FR" sz="1600" dirty="0"/>
              <a:t>27 mars 2021 : 23 stagiaires</a:t>
            </a:r>
          </a:p>
          <a:p>
            <a:r>
              <a:rPr lang="fr-FR" sz="1600" dirty="0"/>
              <a:t>24 avril 2021 : 27 stagiaires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1BDF875-30AC-904B-9581-807460680450}"/>
              </a:ext>
            </a:extLst>
          </p:cNvPr>
          <p:cNvSpPr txBox="1"/>
          <p:nvPr/>
        </p:nvSpPr>
        <p:spPr>
          <a:xfrm>
            <a:off x="4572000" y="1495655"/>
            <a:ext cx="4203903" cy="2554541"/>
          </a:xfrm>
          <a:prstGeom prst="rect">
            <a:avLst/>
          </a:prstGeom>
          <a:noFill/>
          <a:ln w="12700" cap="flat">
            <a:solidFill>
              <a:srgbClr val="00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fr-FR" sz="1600" b="1" dirty="0"/>
              <a:t>Formations 2021-2022</a:t>
            </a:r>
          </a:p>
          <a:p>
            <a:endParaRPr lang="fr-FR" sz="1600" dirty="0"/>
          </a:p>
          <a:p>
            <a:r>
              <a:rPr lang="fr-FR" sz="1600" b="1" dirty="0"/>
              <a:t>Initiale </a:t>
            </a:r>
          </a:p>
          <a:p>
            <a:r>
              <a:rPr lang="fr-FR" sz="1600" dirty="0"/>
              <a:t>27&amp;28 novembre 21: 22 inscrits / 25 places</a:t>
            </a:r>
          </a:p>
          <a:p>
            <a:endParaRPr lang="fr-FR" sz="1600" dirty="0"/>
          </a:p>
          <a:p>
            <a:r>
              <a:rPr lang="fr-FR" sz="1600" b="1" dirty="0"/>
              <a:t>Recyclages (Visio ZOOM)</a:t>
            </a:r>
          </a:p>
          <a:p>
            <a:r>
              <a:rPr lang="fr-FR" sz="1600" dirty="0"/>
              <a:t>18 septembre 21 : 6 stagiaires recyclés</a:t>
            </a:r>
          </a:p>
          <a:p>
            <a:r>
              <a:rPr lang="fr-FR" sz="1600" dirty="0"/>
              <a:t>16 octobre 21 : 15 stagiaires recyclés</a:t>
            </a:r>
          </a:p>
          <a:p>
            <a:r>
              <a:rPr lang="fr-FR" sz="1600" dirty="0"/>
              <a:t>13 novembre 21 : 22 inscrits</a:t>
            </a:r>
          </a:p>
          <a:p>
            <a:r>
              <a:rPr lang="fr-FR" sz="1600" dirty="0"/>
              <a:t>2 sessions recyclage printemps 2022</a:t>
            </a:r>
          </a:p>
        </p:txBody>
      </p:sp>
      <p:sp>
        <p:nvSpPr>
          <p:cNvPr id="13" name="ZoneTexte 3">
            <a:extLst>
              <a:ext uri="{FF2B5EF4-FFF2-40B4-BE49-F238E27FC236}">
                <a16:creationId xmlns:a16="http://schemas.microsoft.com/office/drawing/2014/main" id="{22833488-BB68-1B41-9D42-CC2ACBB4EEA7}"/>
              </a:ext>
            </a:extLst>
          </p:cNvPr>
          <p:cNvSpPr txBox="1"/>
          <p:nvPr/>
        </p:nvSpPr>
        <p:spPr>
          <a:xfrm>
            <a:off x="4572000" y="4440511"/>
            <a:ext cx="4203903" cy="1569656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1600" u="sng">
                <a:latin typeface="+mj-lt"/>
                <a:ea typeface="+mj-ea"/>
                <a:cs typeface="+mj-cs"/>
                <a:sym typeface="Calibri"/>
              </a:defRPr>
            </a:pPr>
            <a:r>
              <a:rPr lang="fr-FR" sz="1600" dirty="0"/>
              <a:t>Contenu des formations</a:t>
            </a:r>
            <a:r>
              <a:rPr sz="1600" dirty="0"/>
              <a:t>:</a:t>
            </a:r>
            <a:r>
              <a:rPr sz="1600" u="none" dirty="0"/>
              <a:t> </a:t>
            </a:r>
            <a:endParaRPr sz="1600" b="1" dirty="0"/>
          </a:p>
          <a:p>
            <a:pPr lvl="1" indent="457200"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lang="fr-FR" sz="1600" dirty="0"/>
              <a:t>Réglementation</a:t>
            </a:r>
          </a:p>
          <a:p>
            <a:pPr lvl="1" indent="457200"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lang="fr-FR" sz="1600" dirty="0"/>
              <a:t>Fabrication bloc et robinet</a:t>
            </a:r>
          </a:p>
          <a:p>
            <a:pPr lvl="1" indent="457200"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lang="fr-FR" sz="1600" dirty="0"/>
              <a:t>Corrosion</a:t>
            </a:r>
          </a:p>
          <a:p>
            <a:pPr lvl="1" indent="457200"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lang="fr-FR" sz="1600" dirty="0"/>
              <a:t>Compression air</a:t>
            </a:r>
          </a:p>
          <a:p>
            <a:pPr lvl="1" indent="457200"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lang="fr-FR" sz="1600" dirty="0"/>
              <a:t>Procédures d’inspection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60685584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re 1"/>
          <p:cNvSpPr txBox="1"/>
          <p:nvPr/>
        </p:nvSpPr>
        <p:spPr>
          <a:xfrm>
            <a:off x="1851180" y="126852"/>
            <a:ext cx="5768820" cy="716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b">
            <a:normAutofit/>
          </a:bodyPr>
          <a:lstStyle/>
          <a:p>
            <a:pPr algn="ctr" defTabSz="612648">
              <a:lnSpc>
                <a:spcPct val="90000"/>
              </a:lnSpc>
              <a:defRPr sz="4000">
                <a:solidFill>
                  <a:srgbClr val="2E75B6"/>
                </a:solidFill>
                <a:effectLst>
                  <a:outerShdw blurRad="25400" dist="25527" dir="2700000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TIV – FORMATIONS</a:t>
            </a:r>
            <a:endParaRPr cap="all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B6577FF-4B01-8E43-9041-DD2D6AC21DF1}"/>
              </a:ext>
            </a:extLst>
          </p:cNvPr>
          <p:cNvSpPr txBox="1"/>
          <p:nvPr/>
        </p:nvSpPr>
        <p:spPr>
          <a:xfrm>
            <a:off x="7244864" y="2691263"/>
            <a:ext cx="1308295" cy="400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En cours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021D98E-33C2-1B4C-8DA9-4361FC94A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316" y="1065862"/>
            <a:ext cx="8454683" cy="5513422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V – Support CODEP33"/>
          <p:cNvSpPr txBox="1">
            <a:spLocks noGrp="1"/>
          </p:cNvSpPr>
          <p:nvPr>
            <p:ph type="title" idx="4294967295"/>
          </p:nvPr>
        </p:nvSpPr>
        <p:spPr>
          <a:xfrm>
            <a:off x="2133451" y="207111"/>
            <a:ext cx="5156349" cy="650721"/>
          </a:xfrm>
          <a:prstGeom prst="rect">
            <a:avLst/>
          </a:prstGeom>
        </p:spPr>
        <p:txBody>
          <a:bodyPr/>
          <a:lstStyle>
            <a:lvl1pPr algn="ctr" defTabSz="548640">
              <a:defRPr sz="3600" cap="all">
                <a:solidFill>
                  <a:srgbClr val="2E75B6"/>
                </a:solidFill>
                <a:effectLst>
                  <a:outerShdw blurRad="25400" dist="2286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TIV – Support CODEP33</a:t>
            </a:r>
          </a:p>
        </p:txBody>
      </p:sp>
      <p:sp>
        <p:nvSpPr>
          <p:cNvPr id="67" name="formateurs référents…"/>
          <p:cNvSpPr txBox="1">
            <a:spLocks noGrp="1"/>
          </p:cNvSpPr>
          <p:nvPr>
            <p:ph type="body" sz="quarter" idx="4294967295"/>
          </p:nvPr>
        </p:nvSpPr>
        <p:spPr>
          <a:xfrm>
            <a:off x="226973" y="1842430"/>
            <a:ext cx="3254895" cy="3570163"/>
          </a:xfrm>
          <a:prstGeom prst="rect">
            <a:avLst/>
          </a:prstGeom>
          <a:ln w="9525">
            <a:solidFill>
              <a:srgbClr val="5B9BD5"/>
            </a:solidFill>
            <a:round/>
          </a:ln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SzTx/>
              <a:buNone/>
              <a:defRPr sz="1600" b="1" cap="all"/>
            </a:pPr>
            <a:r>
              <a:rPr dirty="0" err="1"/>
              <a:t>formateurs</a:t>
            </a:r>
            <a:r>
              <a:rPr dirty="0"/>
              <a:t> </a:t>
            </a:r>
            <a:r>
              <a:rPr dirty="0" err="1"/>
              <a:t>référents</a:t>
            </a:r>
            <a:r>
              <a:rPr dirty="0"/>
              <a:t> </a:t>
            </a:r>
          </a:p>
          <a:p>
            <a:pPr marL="685800" lvl="1" indent="-228600">
              <a:spcBef>
                <a:spcPts val="0"/>
              </a:spcBef>
              <a:defRPr sz="1600"/>
            </a:pPr>
            <a:r>
              <a:rPr dirty="0"/>
              <a:t>Serge Barbe</a:t>
            </a:r>
          </a:p>
          <a:p>
            <a:pPr marL="685800" lvl="1" indent="-228600">
              <a:spcBef>
                <a:spcPts val="0"/>
              </a:spcBef>
              <a:defRPr sz="1600"/>
            </a:pPr>
            <a:r>
              <a:rPr dirty="0"/>
              <a:t>JMarc </a:t>
            </a:r>
            <a:r>
              <a:rPr dirty="0" err="1"/>
              <a:t>Bartolucci</a:t>
            </a:r>
            <a:r>
              <a:rPr dirty="0"/>
              <a:t>*</a:t>
            </a:r>
          </a:p>
          <a:p>
            <a:pPr marL="685800" lvl="1" indent="-228600">
              <a:spcBef>
                <a:spcPts val="0"/>
              </a:spcBef>
              <a:defRPr sz="1600"/>
            </a:pPr>
            <a:r>
              <a:rPr dirty="0"/>
              <a:t>Jean </a:t>
            </a:r>
            <a:r>
              <a:rPr dirty="0" err="1"/>
              <a:t>Baquié</a:t>
            </a:r>
            <a:endParaRPr dirty="0"/>
          </a:p>
          <a:p>
            <a:pPr marL="685800" lvl="1" indent="-228600">
              <a:spcBef>
                <a:spcPts val="0"/>
              </a:spcBef>
              <a:defRPr sz="1600"/>
            </a:pPr>
            <a:r>
              <a:rPr dirty="0"/>
              <a:t>Pierre Carpio</a:t>
            </a:r>
          </a:p>
          <a:p>
            <a:pPr marL="685800" lvl="1" indent="-228600">
              <a:spcBef>
                <a:spcPts val="0"/>
              </a:spcBef>
              <a:defRPr sz="1600"/>
            </a:pPr>
            <a:r>
              <a:rPr lang="fr-FR" dirty="0">
                <a:solidFill>
                  <a:srgbClr val="0070C0"/>
                </a:solidFill>
              </a:rPr>
              <a:t>Xavier </a:t>
            </a:r>
            <a:r>
              <a:rPr lang="fr-FR" dirty="0" err="1">
                <a:solidFill>
                  <a:srgbClr val="0070C0"/>
                </a:solidFill>
              </a:rPr>
              <a:t>Dervaux</a:t>
            </a:r>
            <a:r>
              <a:rPr lang="fr-FR" dirty="0">
                <a:solidFill>
                  <a:srgbClr val="0070C0"/>
                </a:solidFill>
              </a:rPr>
              <a:t>**</a:t>
            </a:r>
          </a:p>
          <a:p>
            <a:pPr marL="685800" lvl="1" indent="-228600">
              <a:spcBef>
                <a:spcPts val="0"/>
              </a:spcBef>
              <a:defRPr sz="1600"/>
            </a:pPr>
            <a:r>
              <a:rPr dirty="0"/>
              <a:t>Dominique </a:t>
            </a:r>
            <a:r>
              <a:rPr dirty="0" err="1"/>
              <a:t>Diharcabal</a:t>
            </a:r>
            <a:endParaRPr dirty="0"/>
          </a:p>
          <a:p>
            <a:pPr marL="685800" lvl="1" indent="-228600">
              <a:spcBef>
                <a:spcPts val="0"/>
              </a:spcBef>
              <a:defRPr sz="1600"/>
            </a:pPr>
            <a:r>
              <a:rPr dirty="0"/>
              <a:t>José Dupont</a:t>
            </a:r>
          </a:p>
          <a:p>
            <a:pPr marL="685800" lvl="1" indent="-228600">
              <a:spcBef>
                <a:spcPts val="0"/>
              </a:spcBef>
              <a:defRPr sz="1600"/>
            </a:pPr>
            <a:r>
              <a:rPr dirty="0"/>
              <a:t>Thierry  Garnier</a:t>
            </a:r>
          </a:p>
          <a:p>
            <a:pPr marL="685800" lvl="1" indent="-228600">
              <a:spcBef>
                <a:spcPts val="0"/>
              </a:spcBef>
              <a:defRPr sz="1600"/>
            </a:pPr>
            <a:r>
              <a:rPr dirty="0"/>
              <a:t>Bernard </a:t>
            </a:r>
            <a:r>
              <a:rPr dirty="0" err="1"/>
              <a:t>Jaylet</a:t>
            </a:r>
            <a:endParaRPr dirty="0"/>
          </a:p>
          <a:p>
            <a:pPr marL="685800" lvl="1" indent="-228600">
              <a:spcBef>
                <a:spcPts val="0"/>
              </a:spcBef>
              <a:defRPr sz="1600"/>
            </a:pPr>
            <a:r>
              <a:rPr dirty="0"/>
              <a:t>Aude Marie </a:t>
            </a:r>
            <a:r>
              <a:rPr dirty="0" err="1"/>
              <a:t>Metayer</a:t>
            </a:r>
            <a:endParaRPr lang="fr-FR" dirty="0"/>
          </a:p>
          <a:p>
            <a:pPr marL="685800" lvl="1" indent="-228600">
              <a:spcBef>
                <a:spcPts val="0"/>
              </a:spcBef>
              <a:defRPr sz="1600"/>
            </a:pPr>
            <a:r>
              <a:rPr lang="fr-FR" dirty="0" err="1">
                <a:solidFill>
                  <a:srgbClr val="0070C0"/>
                </a:solidFill>
              </a:rPr>
              <a:t>Frederic</a:t>
            </a:r>
            <a:r>
              <a:rPr lang="fr-FR" dirty="0">
                <a:solidFill>
                  <a:srgbClr val="0070C0"/>
                </a:solidFill>
              </a:rPr>
              <a:t> Munoz**</a:t>
            </a:r>
            <a:endParaRPr dirty="0">
              <a:solidFill>
                <a:srgbClr val="0070C0"/>
              </a:solidFill>
            </a:endParaRPr>
          </a:p>
          <a:p>
            <a:pPr marL="685800" lvl="1" indent="-228600">
              <a:spcBef>
                <a:spcPts val="0"/>
              </a:spcBef>
              <a:defRPr sz="1600"/>
            </a:pPr>
            <a:endParaRPr dirty="0"/>
          </a:p>
          <a:p>
            <a:pPr marL="0" lvl="1" indent="457200">
              <a:spcBef>
                <a:spcPts val="0"/>
              </a:spcBef>
              <a:buSzTx/>
              <a:buNone/>
              <a:defRPr sz="1600"/>
            </a:pPr>
            <a:r>
              <a:rPr dirty="0"/>
              <a:t>*</a:t>
            </a:r>
            <a:r>
              <a:rPr dirty="0" err="1"/>
              <a:t>Correspondant</a:t>
            </a:r>
            <a:r>
              <a:rPr dirty="0"/>
              <a:t> </a:t>
            </a:r>
            <a:r>
              <a:rPr dirty="0" err="1"/>
              <a:t>départemental</a:t>
            </a:r>
            <a:endParaRPr dirty="0"/>
          </a:p>
          <a:p>
            <a:pPr marL="0" lvl="1" indent="457200">
              <a:spcBef>
                <a:spcPts val="0"/>
              </a:spcBef>
              <a:buSzTx/>
              <a:buNone/>
              <a:defRPr sz="1600"/>
            </a:pPr>
            <a:r>
              <a:rPr dirty="0">
                <a:hlinkClick r:id="rId2"/>
              </a:rPr>
              <a:t>tiv@plongee-gironde.org</a:t>
            </a:r>
            <a:r>
              <a:rPr lang="fr-FR" dirty="0"/>
              <a:t> </a:t>
            </a:r>
          </a:p>
          <a:p>
            <a:pPr marL="0" lvl="1" indent="457200">
              <a:spcBef>
                <a:spcPts val="0"/>
              </a:spcBef>
              <a:buSzTx/>
              <a:buNone/>
              <a:defRPr sz="1600"/>
            </a:pPr>
            <a:endParaRPr lang="fr-FR" dirty="0"/>
          </a:p>
          <a:p>
            <a:pPr marL="0" lvl="1" indent="457200">
              <a:spcBef>
                <a:spcPts val="0"/>
              </a:spcBef>
              <a:buSzTx/>
              <a:buNone/>
              <a:defRPr sz="1600"/>
            </a:pPr>
            <a:r>
              <a:rPr lang="fr-FR" dirty="0"/>
              <a:t>** : nouveaux formateurs TIV </a:t>
            </a:r>
            <a:endParaRPr dirty="0"/>
          </a:p>
        </p:txBody>
      </p:sp>
      <p:sp>
        <p:nvSpPr>
          <p:cNvPr id="68" name="Rectangle 6"/>
          <p:cNvSpPr/>
          <p:nvPr/>
        </p:nvSpPr>
        <p:spPr>
          <a:xfrm>
            <a:off x="3634616" y="1842430"/>
            <a:ext cx="5282410" cy="2272664"/>
          </a:xfrm>
          <a:prstGeom prst="rect">
            <a:avLst/>
          </a:prstGeom>
          <a:ln>
            <a:solidFill>
              <a:srgbClr val="5B9BD5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lnSpc>
                <a:spcPct val="80000"/>
              </a:lnSpc>
              <a:defRPr sz="1600" b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MALLETTES TIV</a:t>
            </a:r>
          </a:p>
          <a:p>
            <a:pPr>
              <a:lnSpc>
                <a:spcPct val="80000"/>
              </a:lnSpc>
              <a:defRPr sz="1600" u="sng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Dépositaires</a:t>
            </a:r>
            <a:r>
              <a:rPr dirty="0"/>
              <a:t> des </a:t>
            </a:r>
            <a:r>
              <a:rPr dirty="0" err="1"/>
              <a:t>matériels</a:t>
            </a:r>
            <a:r>
              <a:rPr dirty="0"/>
              <a:t>:</a:t>
            </a:r>
          </a:p>
          <a:p>
            <a:pPr marL="800100" lvl="1" indent="-342900">
              <a:lnSpc>
                <a:spcPct val="8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Dominique BAQUIE – </a:t>
            </a:r>
            <a:r>
              <a:rPr dirty="0" err="1"/>
              <a:t>Secteur</a:t>
            </a:r>
            <a:r>
              <a:rPr dirty="0"/>
              <a:t> Rive Droite</a:t>
            </a:r>
          </a:p>
          <a:p>
            <a:pPr marL="800100" lvl="1" indent="-342900">
              <a:lnSpc>
                <a:spcPct val="8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Bernard JAYLET – </a:t>
            </a:r>
            <a:r>
              <a:rPr dirty="0" err="1"/>
              <a:t>Secteur</a:t>
            </a:r>
            <a:r>
              <a:rPr dirty="0"/>
              <a:t> Bordeaux Centre &amp; Ouest.</a:t>
            </a:r>
          </a:p>
          <a:p>
            <a:pPr marL="800100" lvl="1" indent="-342900">
              <a:lnSpc>
                <a:spcPct val="8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Fabien DOUARIN – </a:t>
            </a:r>
            <a:r>
              <a:rPr dirty="0" err="1"/>
              <a:t>Secteur</a:t>
            </a:r>
            <a:r>
              <a:rPr dirty="0"/>
              <a:t> Bordeaux Sud.</a:t>
            </a:r>
          </a:p>
          <a:p>
            <a:pPr marL="800100" lvl="1" indent="-342900">
              <a:lnSpc>
                <a:spcPct val="8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lang="fr-FR" dirty="0">
                <a:solidFill>
                  <a:schemeClr val="tx1"/>
                </a:solidFill>
              </a:rPr>
              <a:t>Thierry Garnier</a:t>
            </a:r>
            <a:r>
              <a:rPr dirty="0">
                <a:solidFill>
                  <a:schemeClr val="tx1"/>
                </a:solidFill>
              </a:rPr>
              <a:t>– </a:t>
            </a:r>
            <a:r>
              <a:rPr dirty="0" err="1">
                <a:solidFill>
                  <a:schemeClr val="tx1"/>
                </a:solidFill>
              </a:rPr>
              <a:t>Secteur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Bassin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Arcachon</a:t>
            </a:r>
            <a:r>
              <a:rPr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80000"/>
              </a:lnSpc>
              <a:defRPr sz="1600">
                <a:latin typeface="+mj-lt"/>
                <a:ea typeface="+mj-ea"/>
                <a:cs typeface="+mj-cs"/>
                <a:sym typeface="Calibri"/>
              </a:defRPr>
            </a:pPr>
            <a:endParaRPr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 sz="1600" u="sng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Procédure</a:t>
            </a:r>
            <a:r>
              <a:rPr dirty="0"/>
              <a:t>:</a:t>
            </a:r>
          </a:p>
          <a:p>
            <a:pPr marL="742950" lvl="1" indent="-285750">
              <a:lnSpc>
                <a:spcPct val="8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Pré-réservation</a:t>
            </a:r>
            <a:r>
              <a:rPr dirty="0"/>
              <a:t> </a:t>
            </a:r>
            <a:r>
              <a:rPr dirty="0" err="1"/>
              <a:t>directe</a:t>
            </a:r>
            <a:r>
              <a:rPr dirty="0"/>
              <a:t> </a:t>
            </a:r>
            <a:r>
              <a:rPr dirty="0" err="1"/>
              <a:t>auprès</a:t>
            </a:r>
            <a:r>
              <a:rPr dirty="0"/>
              <a:t> du </a:t>
            </a:r>
            <a:r>
              <a:rPr dirty="0" err="1"/>
              <a:t>dépositaire</a:t>
            </a:r>
            <a:r>
              <a:rPr dirty="0"/>
              <a:t> du </a:t>
            </a:r>
            <a:r>
              <a:rPr dirty="0" err="1"/>
              <a:t>secteur</a:t>
            </a:r>
            <a:r>
              <a:rPr dirty="0"/>
              <a:t>.</a:t>
            </a:r>
          </a:p>
          <a:p>
            <a:pPr marL="742950" lvl="1" indent="-285750">
              <a:lnSpc>
                <a:spcPct val="8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Prêt </a:t>
            </a:r>
            <a:r>
              <a:rPr dirty="0" err="1"/>
              <a:t>contre</a:t>
            </a:r>
            <a:r>
              <a:rPr dirty="0"/>
              <a:t> </a:t>
            </a:r>
            <a:r>
              <a:rPr dirty="0" err="1"/>
              <a:t>chèque</a:t>
            </a:r>
            <a:r>
              <a:rPr dirty="0"/>
              <a:t> de caution de 450 €</a:t>
            </a:r>
          </a:p>
        </p:txBody>
      </p:sp>
      <p:sp>
        <p:nvSpPr>
          <p:cNvPr id="69" name="Espace réservé du contenu 2"/>
          <p:cNvSpPr txBox="1"/>
          <p:nvPr/>
        </p:nvSpPr>
        <p:spPr>
          <a:xfrm>
            <a:off x="3634616" y="4214141"/>
            <a:ext cx="5282410" cy="1198452"/>
          </a:xfrm>
          <a:prstGeom prst="rect">
            <a:avLst/>
          </a:prstGeom>
          <a:ln>
            <a:solidFill>
              <a:srgbClr val="5B9BD5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>
              <a:lnSpc>
                <a:spcPct val="70000"/>
              </a:lnSpc>
              <a:spcBef>
                <a:spcPts val="600"/>
              </a:spcBef>
              <a:defRPr sz="1600" b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WEB CODEP33 Page TIV</a:t>
            </a:r>
          </a:p>
          <a:p>
            <a:pPr marL="685800" lvl="1" indent="-228600">
              <a:lnSpc>
                <a:spcPct val="9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Procédures</a:t>
            </a:r>
            <a:r>
              <a:rPr dirty="0"/>
              <a:t> de </a:t>
            </a:r>
            <a:r>
              <a:rPr dirty="0" err="1"/>
              <a:t>prêts</a:t>
            </a:r>
            <a:r>
              <a:rPr dirty="0"/>
              <a:t> des 4 </a:t>
            </a:r>
            <a:r>
              <a:rPr dirty="0" err="1"/>
              <a:t>mallettes</a:t>
            </a:r>
            <a:endParaRPr dirty="0"/>
          </a:p>
          <a:p>
            <a:pPr marL="685800" lvl="1" indent="-228600">
              <a:lnSpc>
                <a:spcPct val="9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Lien </a:t>
            </a:r>
            <a:r>
              <a:rPr dirty="0" err="1"/>
              <a:t>vers</a:t>
            </a:r>
            <a:r>
              <a:rPr dirty="0"/>
              <a:t> </a:t>
            </a:r>
            <a:r>
              <a:rPr dirty="0" err="1"/>
              <a:t>l’application</a:t>
            </a:r>
            <a:r>
              <a:rPr dirty="0"/>
              <a:t> TIV</a:t>
            </a:r>
          </a:p>
          <a:p>
            <a:pPr marL="685800" lvl="1" indent="-228600">
              <a:lnSpc>
                <a:spcPct val="9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Contact CODEP33</a:t>
            </a:r>
          </a:p>
          <a:p>
            <a:pPr marL="685800" lvl="1" indent="-228600">
              <a:lnSpc>
                <a:spcPct val="9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Diaporamas</a:t>
            </a:r>
            <a:r>
              <a:rPr dirty="0"/>
              <a:t> des formations</a:t>
            </a:r>
          </a:p>
        </p:txBody>
      </p:sp>
    </p:spTree>
    <p:extLst>
      <p:ext uri="{BB962C8B-B14F-4D97-AF65-F5344CB8AC3E}">
        <p14:creationId xmlns:p14="http://schemas.microsoft.com/office/powerpoint/2010/main" val="302833623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259</Words>
  <Application>Microsoft Macintosh PowerPoint</Application>
  <PresentationFormat>Affichage à l'écran (4:3)</PresentationFormat>
  <Paragraphs>78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Thème Office</vt:lpstr>
      <vt:lpstr>TIV – Inspections CODEP33</vt:lpstr>
      <vt:lpstr>Présentation PowerPoint</vt:lpstr>
      <vt:lpstr>Présentation PowerPoint</vt:lpstr>
      <vt:lpstr>TIV – Support CODEP33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Jean-Marc Bartolucci</cp:lastModifiedBy>
  <cp:revision>15</cp:revision>
  <dcterms:modified xsi:type="dcterms:W3CDTF">2021-10-24T20:32:42Z</dcterms:modified>
</cp:coreProperties>
</file>